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wav" ContentType="audio/wav"/>
  <Override PartName="/ppt/media/media2.wav" ContentType="audio/wav"/>
  <Override PartName="/ppt/media/media3.wav" ContentType="audio/wav"/>
  <Override PartName="/ppt/media/media4.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"Trong bài học hôm nay, chúng ta sẽ cùng nhau đi qua bốn phần chính. Đầu tiên là nhìn lại hành trình lịch sử của mạng máy tính. Tiếp theo, chúng ta sẽ định nghĩa các khái niệm cốt lõi. Sau đó, chúng ta sẽ 'mổ xẻ' xem một mạng máy tính được cấu thành từ những gì. Và cuối cùng là học cách phân loại chúng."</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"Trước khi bắt đầu, chúng ta hãy cùng xem sau buổi học này, các em sẽ đạt được những gì nhé. Về kiến thức, các em sẽ trình bày được những nội dung nền tảng nhất. Về năng lực, các em có thể phân tích và áp dụng kiến thức vào thực tế. Và quan trọng hơn cả, tôi hy vọng các em sẽ nhận thức được tầm quan trọng của mạng máy tính trong thế giới số của chúng ta."</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"Nào, hãy cùng bắt đầu bằng một tình huống giả định. Hãy tưởng tượng một buổi sáng bạn thức dậy và nhận ra không có kết nối Internet. Mọi thứ dường như dừng lại. Tại sao một hệ thống 'vô hình' như Internet lại có sức mạnh chi phối cuộc sống của chúng ta đến vậy? Nó được tạo nên từ những gì và vận hành theo nguyên tắc nào? Bài học hôm nay sẽ giúp chúng ta giải mã bí ẩn đó."</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media" Target="../media/media1.wav"/><Relationship Id="rId4" Type="http://schemas.openxmlformats.org/officeDocument/2006/relationships/video" Target="../media/media1.wav"/><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 Id="rId4" Type="http://schemas.openxmlformats.org/officeDocument/2006/relationships/notesSlide" Target="../notesSlides/notesSlide1.xml"/><Relationship Id="rId5" Type="http://schemas.microsoft.com/office/2007/relationships/media" Target="../media/media2.wav"/><Relationship Id="rId6" Type="http://schemas.openxmlformats.org/officeDocument/2006/relationships/video" Target="../media/media2.wav"/><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jpg"/><Relationship Id="rId4" Type="http://schemas.openxmlformats.org/officeDocument/2006/relationships/notesSlide" Target="../notesSlides/notesSlide2.xml"/><Relationship Id="rId5" Type="http://schemas.microsoft.com/office/2007/relationships/media" Target="../media/media3.wav"/><Relationship Id="rId6" Type="http://schemas.openxmlformats.org/officeDocument/2006/relationships/video" Target="../media/media3.wav"/><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jpg"/><Relationship Id="rId4" Type="http://schemas.openxmlformats.org/officeDocument/2006/relationships/notesSlide" Target="../notesSlides/notesSlide3.xml"/><Relationship Id="rId5" Type="http://schemas.microsoft.com/office/2007/relationships/media" Target="../media/media4.wav"/><Relationship Id="rId6" Type="http://schemas.openxmlformats.org/officeDocument/2006/relationships/video" Target="../media/media4.wav"/><Relationship Id="rId7"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914400" y="1828800"/>
            <a:ext cx="7315200" cy="1371600"/>
          </a:xfrm>
          <a:prstGeom prst="rect">
            <a:avLst/>
          </a:prstGeom>
          <a:noFill/>
        </p:spPr>
        <p:txBody>
          <a:bodyPr wrap="none">
            <a:spAutoFit/>
          </a:bodyPr>
          <a:lstStyle/>
          <a:p>
            <a:pPr algn="ctr">
              <a:defRPr sz="4400" b="1">
                <a:solidFill>
                  <a:srgbClr val="FFFFFF"/>
                </a:solidFill>
              </a:defRPr>
            </a:pPr>
            <a:r>
              <a:t>Tổng quan Mạng máy tính</a:t>
            </a:r>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defRPr>
            </a:pPr>
            <a:r>
              <a:t>Môn học: Mạng máy tính và Truyền thông | Giảng viên: [Tên giảng viên]</a:t>
            </a:r>
          </a:p>
        </p:txBody>
      </p:sp>
      <p:pic>
        <p:nvPicPr>
          <p:cNvPr id="5" name="slide_1.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Khám phá Mạng Máy tính</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Lịch sử</a:t>
            </a:r>
          </a:p>
          <a:p>
            <a:pPr lvl="1">
              <a:spcBef>
                <a:spcPts val="0"/>
              </a:spcBef>
              <a:spcAft>
                <a:spcPts val="800"/>
              </a:spcAft>
              <a:defRPr sz="1800"/>
            </a:pPr>
            <a:r>
              <a:t>Hành trình phát triển mạng máy tính &amp; Internet</a:t>
            </a:r>
          </a:p>
          <a:p>
            <a:pPr>
              <a:spcAft>
                <a:spcPts val="200"/>
              </a:spcAft>
              <a:defRPr b="1" sz="2200">
                <a:solidFill>
                  <a:srgbClr val="3A664D"/>
                </a:solidFill>
              </a:defRPr>
            </a:pPr>
            <a:r>
              <a:t>💡 Khái niệm</a:t>
            </a:r>
          </a:p>
          <a:p>
            <a:pPr lvl="1">
              <a:spcBef>
                <a:spcPts val="0"/>
              </a:spcBef>
              <a:spcAft>
                <a:spcPts val="800"/>
              </a:spcAft>
              <a:defRPr sz="1800"/>
            </a:pPr>
            <a:r>
              <a:t>Các khái niệm cơ bản về mạng</a:t>
            </a:r>
          </a:p>
          <a:p>
            <a:pPr>
              <a:spcAft>
                <a:spcPts val="200"/>
              </a:spcAft>
              <a:defRPr b="1" sz="2200">
                <a:solidFill>
                  <a:srgbClr val="3A664D"/>
                </a:solidFill>
              </a:defRPr>
            </a:pPr>
            <a:r>
              <a:t>⚙️ Thành phần</a:t>
            </a:r>
          </a:p>
          <a:p>
            <a:pPr lvl="1">
              <a:spcBef>
                <a:spcPts val="0"/>
              </a:spcBef>
              <a:spcAft>
                <a:spcPts val="800"/>
              </a:spcAft>
              <a:defRPr sz="1800"/>
            </a:pPr>
            <a:r>
              <a:t>Các thành phần của mạng máy tính</a:t>
            </a:r>
          </a:p>
          <a:p>
            <a:pPr>
              <a:spcAft>
                <a:spcPts val="200"/>
              </a:spcAft>
              <a:defRPr b="1" sz="2200">
                <a:solidFill>
                  <a:srgbClr val="3A664D"/>
                </a:solidFill>
              </a:defRPr>
            </a:pPr>
            <a:r>
              <a:t>🗂️ Phân loại</a:t>
            </a:r>
          </a:p>
          <a:p>
            <a:pPr lvl="1">
              <a:spcBef>
                <a:spcPts val="0"/>
              </a:spcBef>
              <a:spcAft>
                <a:spcPts val="800"/>
              </a:spcAft>
              <a:defRPr sz="1800"/>
            </a:pPr>
            <a:r>
              <a:t>Phân loại các loại mạng</a:t>
            </a:r>
          </a:p>
        </p:txBody>
      </p:sp>
      <p:pic>
        <p:nvPicPr>
          <p:cNvPr id="5" name="Picture 4" descr="slide_2.png"/>
          <p:cNvPicPr>
            <a:picLocks noChangeAspect="1"/>
          </p:cNvPicPr>
          <p:nvPr/>
        </p:nvPicPr>
        <p:blipFill>
          <a:blip r:embed="rId3"/>
          <a:stretch>
            <a:fillRect/>
          </a:stretch>
        </p:blipFill>
        <p:spPr>
          <a:xfrm>
            <a:off x="5029200" y="1371600"/>
            <a:ext cx="3918857" cy="2743200"/>
          </a:xfrm>
          <a:prstGeom prst="rect">
            <a:avLst/>
          </a:prstGeom>
        </p:spPr>
      </p:pic>
      <p:pic>
        <p:nvPicPr>
          <p:cNvPr id="6" name="slide_2.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Mục tiêu bài học</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Trình bày</a:t>
            </a:r>
          </a:p>
          <a:p>
            <a:pPr lvl="1">
              <a:spcBef>
                <a:spcPts val="0"/>
              </a:spcBef>
              <a:spcAft>
                <a:spcPts val="800"/>
              </a:spcAft>
              <a:defRPr sz="1800"/>
            </a:pPr>
            <a:r>
              <a:t>Lịch sử, khái niệm, thành phần và phân loại mạng máy tính.</a:t>
            </a:r>
          </a:p>
          <a:p>
            <a:pPr>
              <a:spcAft>
                <a:spcPts val="200"/>
              </a:spcAft>
              <a:defRPr b="1" sz="2200">
                <a:solidFill>
                  <a:srgbClr val="3A664D"/>
                </a:solidFill>
              </a:defRPr>
            </a:pPr>
            <a:r>
              <a:t>📊 Phân tích</a:t>
            </a:r>
          </a:p>
          <a:p>
            <a:pPr lvl="1">
              <a:spcBef>
                <a:spcPts val="0"/>
              </a:spcBef>
              <a:spcAft>
                <a:spcPts val="800"/>
              </a:spcAft>
              <a:defRPr sz="1800"/>
            </a:pPr>
            <a:r>
              <a:t>Vai trò của các thành phần trong hệ thống mạng.</a:t>
            </a:r>
          </a:p>
          <a:p>
            <a:pPr>
              <a:spcAft>
                <a:spcPts val="200"/>
              </a:spcAft>
              <a:defRPr b="1" sz="2200">
                <a:solidFill>
                  <a:srgbClr val="3A664D"/>
                </a:solidFill>
              </a:defRPr>
            </a:pPr>
            <a:r>
              <a:t>💡 Áp dụng</a:t>
            </a:r>
          </a:p>
          <a:p>
            <a:pPr lvl="1">
              <a:spcBef>
                <a:spcPts val="0"/>
              </a:spcBef>
              <a:spcAft>
                <a:spcPts val="800"/>
              </a:spcAft>
              <a:defRPr sz="1800"/>
            </a:pPr>
            <a:r>
              <a:t>Nhận diện các loại mạng trong thực tế.</a:t>
            </a:r>
          </a:p>
        </p:txBody>
      </p:sp>
      <p:pic>
        <p:nvPicPr>
          <p:cNvPr id="5" name="Picture 4" descr="slide_3.png"/>
          <p:cNvPicPr>
            <a:picLocks noChangeAspect="1"/>
          </p:cNvPicPr>
          <p:nvPr/>
        </p:nvPicPr>
        <p:blipFill>
          <a:blip r:embed="rId3"/>
          <a:stretch>
            <a:fillRect/>
          </a:stretch>
        </p:blipFill>
        <p:spPr>
          <a:xfrm>
            <a:off x="5029200" y="1371600"/>
            <a:ext cx="3918857" cy="2743200"/>
          </a:xfrm>
          <a:prstGeom prst="rect">
            <a:avLst/>
          </a:prstGeom>
        </p:spPr>
      </p:pic>
      <p:pic>
        <p:nvPicPr>
          <p:cNvPr id="6" name="slide_3.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Một Ngày Không Internet?</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Mất kết nối</a:t>
            </a:r>
          </a:p>
          <a:p>
            <a:pPr lvl="1">
              <a:spcBef>
                <a:spcPts val="0"/>
              </a:spcBef>
              <a:spcAft>
                <a:spcPts val="800"/>
              </a:spcAft>
              <a:defRPr sz="1800"/>
            </a:pPr>
            <a:r>
              <a:t>Không mạng xã hội, email, phim trực tuyến.</a:t>
            </a:r>
          </a:p>
          <a:p>
            <a:pPr>
              <a:spcAft>
                <a:spcPts val="200"/>
              </a:spcAft>
              <a:defRPr b="1" sz="2200">
                <a:solidFill>
                  <a:srgbClr val="3A664D"/>
                </a:solidFill>
              </a:defRPr>
            </a:pPr>
            <a:r>
              <a:t>🛑 Đóng băng hoạt động</a:t>
            </a:r>
          </a:p>
          <a:p>
            <a:pPr lvl="1">
              <a:spcBef>
                <a:spcPts val="0"/>
              </a:spcBef>
              <a:spcAft>
                <a:spcPts val="800"/>
              </a:spcAft>
              <a:defRPr sz="1800"/>
            </a:pPr>
            <a:r>
              <a:t>Học tập, công việc, giải trí bị gián đoạn.</a:t>
            </a:r>
          </a:p>
        </p:txBody>
      </p:sp>
      <p:pic>
        <p:nvPicPr>
          <p:cNvPr id="5" name="Picture 4" descr="slide_4.png"/>
          <p:cNvPicPr>
            <a:picLocks noChangeAspect="1"/>
          </p:cNvPicPr>
          <p:nvPr/>
        </p:nvPicPr>
        <p:blipFill>
          <a:blip r:embed="rId3"/>
          <a:stretch>
            <a:fillRect/>
          </a:stretch>
        </p:blipFill>
        <p:spPr>
          <a:xfrm>
            <a:off x="5029200" y="1371600"/>
            <a:ext cx="3918857" cy="2743200"/>
          </a:xfrm>
          <a:prstGeom prst="rect">
            <a:avLst/>
          </a:prstGeom>
        </p:spPr>
      </p:pic>
      <p:pic>
        <p:nvPicPr>
          <p:cNvPr id="6" name="slide_4.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